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5"/>
  </p:notesMasterIdLst>
  <p:handoutMasterIdLst>
    <p:handoutMasterId r:id="rId36"/>
  </p:handoutMasterIdLst>
  <p:sldIdLst>
    <p:sldId id="779" r:id="rId6"/>
    <p:sldId id="798" r:id="rId7"/>
    <p:sldId id="766" r:id="rId8"/>
    <p:sldId id="784" r:id="rId9"/>
    <p:sldId id="781" r:id="rId10"/>
    <p:sldId id="2960" r:id="rId11"/>
    <p:sldId id="716" r:id="rId12"/>
    <p:sldId id="721" r:id="rId13"/>
    <p:sldId id="722" r:id="rId14"/>
    <p:sldId id="2952" r:id="rId15"/>
    <p:sldId id="821" r:id="rId16"/>
    <p:sldId id="799" r:id="rId17"/>
    <p:sldId id="757" r:id="rId18"/>
    <p:sldId id="786" r:id="rId19"/>
    <p:sldId id="787" r:id="rId20"/>
    <p:sldId id="783" r:id="rId21"/>
    <p:sldId id="800" r:id="rId22"/>
    <p:sldId id="788" r:id="rId23"/>
    <p:sldId id="780" r:id="rId24"/>
    <p:sldId id="789" r:id="rId25"/>
    <p:sldId id="790" r:id="rId26"/>
    <p:sldId id="791" r:id="rId27"/>
    <p:sldId id="793" r:id="rId28"/>
    <p:sldId id="796" r:id="rId29"/>
    <p:sldId id="794" r:id="rId30"/>
    <p:sldId id="795" r:id="rId31"/>
    <p:sldId id="797" r:id="rId32"/>
    <p:sldId id="801" r:id="rId33"/>
    <p:sldId id="71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798"/>
            <p14:sldId id="766"/>
            <p14:sldId id="784"/>
            <p14:sldId id="781"/>
            <p14:sldId id="2960"/>
            <p14:sldId id="716"/>
            <p14:sldId id="721"/>
            <p14:sldId id="722"/>
            <p14:sldId id="2952"/>
            <p14:sldId id="821"/>
            <p14:sldId id="799"/>
            <p14:sldId id="757"/>
            <p14:sldId id="786"/>
            <p14:sldId id="787"/>
            <p14:sldId id="783"/>
            <p14:sldId id="800"/>
            <p14:sldId id="788"/>
            <p14:sldId id="780"/>
            <p14:sldId id="789"/>
            <p14:sldId id="790"/>
            <p14:sldId id="791"/>
            <p14:sldId id="793"/>
            <p14:sldId id="796"/>
            <p14:sldId id="794"/>
            <p14:sldId id="795"/>
            <p14:sldId id="797"/>
            <p14:sldId id="801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B00"/>
    <a:srgbClr val="FCEAD6"/>
    <a:srgbClr val="91D900"/>
    <a:srgbClr val="DADC00"/>
    <a:srgbClr val="3C6BCC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3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4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0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2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3/18/20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3/18/20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3/18/20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4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gif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Jeremy Bartley &amp; 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Best practices for building web apps that visualize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CF5880-E6F2-D74D-A73C-23EFDF2DA6D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45624525-6377-EE4E-876C-59F9E0F56F9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7F8829-C23D-3149-87C2-52E6E3EE79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2" name="Group 11" hidden="1">
                <a:extLst>
                  <a:ext uri="{FF2B5EF4-FFF2-40B4-BE49-F238E27FC236}">
                    <a16:creationId xmlns:a16="http://schemas.microsoft.com/office/drawing/2014/main" id="{4C72A7F6-34E6-F949-AE56-A4C07A4F2F8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FE63193-BBDA-724D-A0A3-FACD8CF9B5F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E531D90-CBA3-F549-A990-10112A26A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2505C1B-3D6A-E04D-BF5B-734FAA2991A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3FDF80B1-FCC3-A040-BC1B-48FCA7C995ED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6B859753-365B-164A-BE4D-3EEA5B86EE3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7" name="Freeform 26">
                      <a:extLst>
                        <a:ext uri="{FF2B5EF4-FFF2-40B4-BE49-F238E27FC236}">
                          <a16:creationId xmlns:a16="http://schemas.microsoft.com/office/drawing/2014/main" id="{8AB76D0D-0F76-AE40-B74F-AF42400FB8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53369F19-589D-DF41-A52E-4105594325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B1C9BBF-B73F-B242-A0EE-A8D1D6FD0CF9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A1412A7A-E56B-FA4B-BBCE-F03AD6EFCE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B2BB0109-4229-2F44-BC29-92B9270B3B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8BDD8832-E0EB-7349-93CD-02BF9156CE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3A66CC4-B350-2040-A55E-8A3EF831E57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24BC237-35BA-7944-B950-B0CB9D12337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50D759DA-9BA8-1C4D-AB94-08F3284772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8715C9E1-9E50-7840-9944-40B7D213BE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E12A79D-E37A-5243-89C4-544E7C34F0CE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2CF1847-52E5-1E43-B256-4D7C44F699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AEE1F2F1-6AA1-B843-BB38-24615AA53F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D16C890-ED95-C842-8D92-791C41AB4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470C7D-77E6-224D-9D03-890147ACD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0703C75-1435-45A7-A380-4D153DC5C0B9}"/>
              </a:ext>
            </a:extLst>
          </p:cNvPr>
          <p:cNvGrpSpPr/>
          <p:nvPr/>
        </p:nvGrpSpPr>
        <p:grpSpPr>
          <a:xfrm>
            <a:off x="1720222" y="758178"/>
            <a:ext cx="8751556" cy="5886258"/>
            <a:chOff x="367862" y="126124"/>
            <a:chExt cx="9890235" cy="656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4F4ACA-7D27-47A3-8EF6-04B7BE57AEA8}"/>
                </a:ext>
              </a:extLst>
            </p:cNvPr>
            <p:cNvSpPr/>
            <p:nvPr/>
          </p:nvSpPr>
          <p:spPr bwMode="auto">
            <a:xfrm>
              <a:off x="367862" y="126124"/>
              <a:ext cx="9890235" cy="65689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D3F69013-BFA5-4311-9595-AC918E55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554" y="250727"/>
              <a:ext cx="8789646" cy="6356546"/>
            </a:xfrm>
            <a:prstGeom prst="rect">
              <a:avLst/>
            </a:prstGeom>
            <a:noFill/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F3C6D65A-6BA5-4DAE-8FFB-8E703C49CFBA}"/>
              </a:ext>
            </a:extLst>
          </p:cNvPr>
          <p:cNvSpPr txBox="1">
            <a:spLocks/>
          </p:cNvSpPr>
          <p:nvPr/>
        </p:nvSpPr>
        <p:spPr>
          <a:xfrm>
            <a:off x="975490" y="148354"/>
            <a:ext cx="10534519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Line optimizations: balancing display quality with 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272357115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3F9D58-B330-4343-A176-738E0B83EDE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D7F564B1-5653-454F-8F4D-F326CEE9F14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67FA2A-5E18-D04D-A636-128E7533A0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3" name="Group 12" hidden="1">
                <a:extLst>
                  <a:ext uri="{FF2B5EF4-FFF2-40B4-BE49-F238E27FC236}">
                    <a16:creationId xmlns:a16="http://schemas.microsoft.com/office/drawing/2014/main" id="{5C96B77F-7369-2B43-BB88-99EA735CC43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A11E71B-AA83-3A46-A76C-F9791A36E68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33C4AF8-6E7B-344F-8F44-A53DCD01D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BAE2D3-2378-8848-99AE-9D4D23E56B2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4773C97-82D6-B24E-8D78-0AA149AC8F74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EED97EED-6C4B-7D4F-A1D8-32027DFD49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0EEEDF51-3BE6-B348-8880-16A80DDD92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53EA42B9-51FC-7A43-98F4-78146D38EC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B2A97965-1971-F040-AC4D-A90C6973796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B31BECDB-E188-DB4A-9D05-400E1B33F3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5" name="Freeform 24">
                      <a:extLst>
                        <a:ext uri="{FF2B5EF4-FFF2-40B4-BE49-F238E27FC236}">
                          <a16:creationId xmlns:a16="http://schemas.microsoft.com/office/drawing/2014/main" id="{D86876ED-AB26-7242-8BF3-49C035A91C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F766AB03-C225-F64D-AB55-F3EEE63847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51B5F7F-E622-2A47-BDFB-D326AE33F53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9B51534-7999-9A44-9B38-C250D09A338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083EAD4A-3FDC-914A-AB90-6E6F516A6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86A95AA9-2E0B-D842-8E02-26387936B3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5696F88-5EA9-9C4E-816C-61CC7004B8E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2421F228-425D-B044-BBA2-573435A419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9C48E59A-DC01-E247-830D-A966CABBF3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04B4112-4772-8445-9108-0A7327384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C6BC92-5993-5144-AB05-22D1B2E0E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6F86037B-C7B9-4834-B4E5-6C1E9637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layer performance has improved over the last year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FB77AD-7E9C-4B48-8784-A42A8CB9B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8700" y="1326625"/>
            <a:ext cx="10369296" cy="3429000"/>
          </a:xfrm>
        </p:spPr>
        <p:txBody>
          <a:bodyPr/>
          <a:lstStyle/>
          <a:p>
            <a:r>
              <a:rPr lang="en-US" b="0" dirty="0"/>
              <a:t>30,696 zip code polygons: 32.8% faster load</a:t>
            </a:r>
          </a:p>
          <a:p>
            <a:r>
              <a:rPr lang="en-US" b="0" dirty="0"/>
              <a:t>Improvements to speed, accuracy and memory profile</a:t>
            </a:r>
          </a:p>
          <a:p>
            <a:r>
              <a:rPr lang="en-US" b="0" dirty="0"/>
              <a:t>Improved triangulation processing</a:t>
            </a:r>
          </a:p>
          <a:p>
            <a:r>
              <a:rPr lang="en-US" b="0" dirty="0"/>
              <a:t>Faster lines</a:t>
            </a:r>
          </a:p>
          <a:p>
            <a:endParaRPr lang="en-US" b="0" dirty="0"/>
          </a:p>
        </p:txBody>
      </p:sp>
      <p:pic>
        <p:nvPicPr>
          <p:cNvPr id="4" name="fl_load3">
            <a:hlinkClick r:id="" action="ppaction://media"/>
            <a:extLst>
              <a:ext uri="{FF2B5EF4-FFF2-40B4-BE49-F238E27FC236}">
                <a16:creationId xmlns:a16="http://schemas.microsoft.com/office/drawing/2014/main" id="{151DF519-08F5-47CF-9DB6-FCCEB9856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4317"/>
          <a:stretch/>
        </p:blipFill>
        <p:spPr>
          <a:xfrm>
            <a:off x="-51826" y="3223752"/>
            <a:ext cx="12295651" cy="3063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C9D18-981F-4134-9F75-888208E57447}"/>
              </a:ext>
            </a:extLst>
          </p:cNvPr>
          <p:cNvSpPr txBox="1"/>
          <p:nvPr/>
        </p:nvSpPr>
        <p:spPr>
          <a:xfrm>
            <a:off x="210781" y="5389403"/>
            <a:ext cx="1360713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19DD1-DBA2-489B-8882-E986095552AA}"/>
              </a:ext>
            </a:extLst>
          </p:cNvPr>
          <p:cNvSpPr txBox="1"/>
          <p:nvPr/>
        </p:nvSpPr>
        <p:spPr>
          <a:xfrm>
            <a:off x="6372097" y="5389403"/>
            <a:ext cx="1360714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4.13</a:t>
            </a:r>
          </a:p>
        </p:txBody>
      </p:sp>
    </p:spTree>
    <p:extLst>
      <p:ext uri="{BB962C8B-B14F-4D97-AF65-F5344CB8AC3E}">
        <p14:creationId xmlns:p14="http://schemas.microsoft.com/office/powerpoint/2010/main" val="2033402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Scale-dependent filtering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26242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35922" y="1462611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8842" y="1430139"/>
            <a:ext cx="3591979" cy="12860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10847" y="1425092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498594" y="5836661"/>
            <a:ext cx="3090269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Still 107,256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667262" y="5830052"/>
            <a:ext cx="2335285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358,921 features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view resolution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13009" y="1585464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4444" y="1418354"/>
            <a:ext cx="3754547" cy="13918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3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10.5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~2.8s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56537" y="1479204"/>
            <a:ext cx="3729520" cy="12744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2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836713" y="5825310"/>
            <a:ext cx="233000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30,316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478183" y="5836203"/>
            <a:ext cx="308622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Only 62,313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6" name="Picture 5" descr="A picture containing table, computer, animal&#10;&#10;Description automatically generated">
            <a:extLst>
              <a:ext uri="{FF2B5EF4-FFF2-40B4-BE49-F238E27FC236}">
                <a16:creationId xmlns:a16="http://schemas.microsoft.com/office/drawing/2014/main" id="{786A23D6-5429-B54D-A7B9-2E821B824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046" y="2852652"/>
            <a:ext cx="3547083" cy="2786035"/>
          </a:xfrm>
          <a:prstGeom prst="rect">
            <a:avLst/>
          </a:prstGeom>
        </p:spPr>
      </p:pic>
      <p:pic>
        <p:nvPicPr>
          <p:cNvPr id="11" name="Picture 10" descr="A picture containing table, lit, computer, purple&#10;&#10;Description automatically generated">
            <a:extLst>
              <a:ext uri="{FF2B5EF4-FFF2-40B4-BE49-F238E27FC236}">
                <a16:creationId xmlns:a16="http://schemas.microsoft.com/office/drawing/2014/main" id="{F5E7508D-87A8-454F-97BC-250BAF673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725" y="2837684"/>
            <a:ext cx="3814930" cy="2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632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CEAD6"/>
                </a:solidFill>
              </a:rPr>
              <a:t>Clustering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Working with different geometry types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7408295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Thinning geometries and attributes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09022256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8132904" cy="381195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considerations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What the JS API and ArcGIS platform do for you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Optimizing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1052102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E064-C506-504B-A1B4-3A87458D97E6}"/>
              </a:ext>
            </a:extLst>
          </p:cNvPr>
          <p:cNvSpPr txBox="1"/>
          <p:nvPr/>
        </p:nvSpPr>
        <p:spPr>
          <a:xfrm>
            <a:off x="6831723" y="1755228"/>
            <a:ext cx="4846415" cy="40324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A3384-EB05-4641-91DD-4175CE3C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4151"/>
            <a:ext cx="12192000" cy="55696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ED036-E13E-D146-A982-F8546CCD2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82" y="1613033"/>
            <a:ext cx="3338779" cy="3239999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9C40D-DB89-534F-BA72-C3080CB3526A}"/>
              </a:ext>
            </a:extLst>
          </p:cNvPr>
          <p:cNvSpPr/>
          <p:nvPr/>
        </p:nvSpPr>
        <p:spPr bwMode="auto">
          <a:xfrm>
            <a:off x="9122979" y="2417379"/>
            <a:ext cx="1229711" cy="13540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233C7D-1FB9-F344-8C27-42B6D9334FD5}"/>
              </a:ext>
            </a:extLst>
          </p:cNvPr>
          <p:cNvCxnSpPr>
            <a:cxnSpLocks/>
          </p:cNvCxnSpPr>
          <p:nvPr/>
        </p:nvCxnSpPr>
        <p:spPr bwMode="auto">
          <a:xfrm>
            <a:off x="6325290" y="1585601"/>
            <a:ext cx="2797689" cy="831778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709889-A383-6D4A-936C-CE980B9680F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25290" y="3771466"/>
            <a:ext cx="2797689" cy="1111077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623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/>
              <a:t>Know your data!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52 million points!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&gt; 4 GB of data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Points at every ¼ degree of </a:t>
            </a:r>
            <a:r>
              <a:rPr lang="en-US" sz="2400" dirty="0" err="1"/>
              <a:t>lat</a:t>
            </a:r>
            <a:r>
              <a:rPr lang="en-US" sz="2400" dirty="0"/>
              <a:t>/</a:t>
            </a:r>
            <a:r>
              <a:rPr lang="en-US" sz="2400" dirty="0" err="1"/>
              <a:t>lon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Up to 102 points stacked at each location (from surface to ~5,000m depth)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12 attributes per point (temperature, salinity, phosphate, silicates, EMU cluster, etc.)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8028CF-309B-004F-AB45-DE81A152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785" y="980525"/>
            <a:ext cx="5199589" cy="3357215"/>
          </a:xfrm>
          <a:prstGeom prst="rect">
            <a:avLst/>
          </a:prstGeom>
        </p:spPr>
      </p:pic>
      <p:pic>
        <p:nvPicPr>
          <p:cNvPr id="32" name="Picture 31" descr="A lit up city at night&#10;&#10;Description automatically generated">
            <a:extLst>
              <a:ext uri="{FF2B5EF4-FFF2-40B4-BE49-F238E27FC236}">
                <a16:creationId xmlns:a16="http://schemas.microsoft.com/office/drawing/2014/main" id="{3A6F487C-4C00-FB45-A9F7-8828BBBA3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954" y="4454231"/>
            <a:ext cx="4238609" cy="2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6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1: Generalization </a:t>
            </a:r>
          </a:p>
          <a:p>
            <a:pPr algn="l" eaLnBrk="0" hangingPunct="0"/>
            <a:r>
              <a:rPr lang="en-US" sz="2400" b="1" dirty="0"/>
              <a:t>One point per </a:t>
            </a:r>
            <a:r>
              <a:rPr lang="en-US" sz="2400" b="1" dirty="0" err="1"/>
              <a:t>x,y</a:t>
            </a:r>
            <a:r>
              <a:rPr lang="en-US" sz="2400" b="1" dirty="0"/>
              <a:t> location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Flatten the table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spatial join or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table pivot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677,109</a:t>
            </a:r>
            <a:r>
              <a:rPr lang="en-US" sz="2400" dirty="0"/>
              <a:t> features. Data is now one row per </a:t>
            </a:r>
            <a:r>
              <a:rPr lang="en-US" sz="2400" dirty="0" err="1"/>
              <a:t>x,y</a:t>
            </a:r>
            <a:r>
              <a:rPr lang="en-US" sz="2400" dirty="0"/>
              <a:t> location with fields for each attribute at each depth level.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New problem – Now we have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1,224 fields.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2D8C-797E-1E49-81B3-8EAD4863F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20" y="1068623"/>
            <a:ext cx="4646967" cy="5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052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2: Generalization </a:t>
            </a:r>
          </a:p>
          <a:p>
            <a:pPr algn="l" eaLnBrk="0" hangingPunct="0"/>
            <a:r>
              <a:rPr lang="en-US" sz="2400" b="1" dirty="0"/>
              <a:t>Geometry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Thin points to every ½ degree ( ¼ degree resolution is too high for worldwide views)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84,711</a:t>
            </a:r>
            <a:r>
              <a:rPr lang="en-US" sz="2400" dirty="0"/>
              <a:t> features! A reasonable number to work with.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E255C-B16C-E943-AEEC-AD20E2820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608" y="1072561"/>
            <a:ext cx="4869138" cy="529459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83F29C-99A4-3949-8E6A-7FB6EF9F2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784" y="1563858"/>
            <a:ext cx="6208433" cy="41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9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94366-4DC4-FA47-9B3E-4339454D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09" y="1247210"/>
            <a:ext cx="10406231" cy="48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508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Feature Services limit you to 1,024 fields.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 removed ~300 fields and was able to publish the service.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Remaining problems: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960 fields is still too much data to work with on the client.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Setting </a:t>
            </a:r>
            <a:r>
              <a:rPr lang="en-US" sz="2400" dirty="0" err="1"/>
              <a:t>outFields</a:t>
            </a:r>
            <a:r>
              <a:rPr lang="en-US" sz="2400" dirty="0"/>
              <a:t> to one attribute for every depth level results in huge query string requiring the POST method (not cacheable)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90A-2BDD-9243-B14C-A140E315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349" y="1291768"/>
            <a:ext cx="5314565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637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Create hosted Feature View and restrict fields to only the ones you need.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~300 fields (useable)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Queries can request </a:t>
            </a:r>
            <a:r>
              <a:rPr lang="en-US" sz="2400" dirty="0" err="1"/>
              <a:t>outFields</a:t>
            </a:r>
            <a:r>
              <a:rPr lang="en-US" sz="2400" dirty="0"/>
              <a:t> using [“*”], which can be cached.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 </a:t>
            </a:r>
            <a:r>
              <a:rPr lang="en-US" sz="2400" dirty="0" err="1"/>
              <a:t>maxAge</a:t>
            </a:r>
            <a:r>
              <a:rPr lang="en-US" sz="2400" dirty="0"/>
              <a:t> on tiles to 1 hour.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A867C-F4A8-2D45-85CF-66806888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73" y="1257435"/>
            <a:ext cx="5733751" cy="51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53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4: Request data up front</a:t>
            </a:r>
          </a:p>
          <a:p>
            <a:pPr algn="l" eaLnBrk="0" hangingPunct="0"/>
            <a:r>
              <a:rPr lang="en-US" sz="2400" b="1" dirty="0"/>
              <a:t>For client-side goodness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Costs: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/>
              <a:t>Still loads </a:t>
            </a:r>
            <a:r>
              <a:rPr lang="en-US" sz="2400" dirty="0"/>
              <a:t>280 MB of data!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Not useable for mobile 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load time is longer, but…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UX is a lot nicer once the data 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AFB2-92BF-7745-BDFD-37C11D4D8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51" y="3055172"/>
            <a:ext cx="5757995" cy="31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58D46-BDA0-BB45-B415-662233DE8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225" y="1129609"/>
            <a:ext cx="3337245" cy="17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36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59"/>
            <a:ext cx="8132904" cy="43714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The ArcGIS platform does a lot behind the scenes to optimize your data and apps when loading large </a:t>
            </a:r>
            <a:r>
              <a:rPr lang="en-US" sz="2400" dirty="0" err="1"/>
              <a:t>abounts</a:t>
            </a:r>
            <a:r>
              <a:rPr lang="en-US" sz="2400" dirty="0"/>
              <a:t> of data, but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do more to optimize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769089110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683723" cy="1477328"/>
          </a:xfrm>
        </p:spPr>
        <p:txBody>
          <a:bodyPr/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platform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659F96-0207-C643-8A80-CEBB8FADB847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5" name="gradient background1">
              <a:extLst>
                <a:ext uri="{FF2B5EF4-FFF2-40B4-BE49-F238E27FC236}">
                  <a16:creationId xmlns:a16="http://schemas.microsoft.com/office/drawing/2014/main" id="{D8F899A7-3698-1A43-966C-068899ECD4F1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E21E91-018A-FA49-8240-D87C4372373A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38E7893-64DC-F944-8F3A-240797137281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CD3ACD0-49F4-4642-B96C-8B2DCAE18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98EDB9D-7455-8A45-A94C-88E425C356F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28C5BBBE-EEA0-F340-8E23-A6F3DFCF4B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DE7FDA2-FFE4-7B4A-805B-394F913D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CADFA4F1-4BA6-5446-8A7A-E0620A9243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6A645507-0C2F-8D45-A4A5-A4FAA721D9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EF343F2-F906-F54E-88BF-E922BD85C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8B6D31C-4645-0B43-9551-129FCA55E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28EBAAB-CE2A-7648-85E7-2A7917AF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841A78-08C2-4695-B2E3-9D35B7DE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04" y="2236649"/>
            <a:ext cx="10367433" cy="1231106"/>
          </a:xfrm>
        </p:spPr>
        <p:txBody>
          <a:bodyPr/>
          <a:lstStyle/>
          <a:p>
            <a:r>
              <a:rPr lang="en-US" sz="8000" dirty="0"/>
              <a:t>Feature Tiles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98F4-B03F-4CD6-95EF-986091D0F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10367433" cy="1023357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Efficient, flexible, and scalable way to bring data </a:t>
            </a:r>
          </a:p>
          <a:p>
            <a:r>
              <a:rPr lang="en-US" sz="3200" dirty="0">
                <a:solidFill>
                  <a:schemeClr val="tx1"/>
                </a:solidFill>
              </a:rPr>
              <a:t>to the client</a:t>
            </a:r>
          </a:p>
        </p:txBody>
      </p:sp>
    </p:spTree>
    <p:extLst>
      <p:ext uri="{BB962C8B-B14F-4D97-AF65-F5344CB8AC3E}">
        <p14:creationId xmlns:p14="http://schemas.microsoft.com/office/powerpoint/2010/main" val="51054372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68C5F-736D-F346-9FF8-FC36B7CCA92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264D3F2-B227-AB40-AE91-247A5FDD8E6F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331E6A-B13F-4D4E-BFF0-86FFB12F951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6" name="Group 15" hidden="1">
                <a:extLst>
                  <a:ext uri="{FF2B5EF4-FFF2-40B4-BE49-F238E27FC236}">
                    <a16:creationId xmlns:a16="http://schemas.microsoft.com/office/drawing/2014/main" id="{9245D68A-57DC-FA49-87B5-12BF7F8AA61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BF044F3-5667-8E44-BB3F-371C15E2D81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B98AE51B-0C25-4B40-973E-00E297324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F53A3C-950A-4345-BA1E-BFFE565121D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BFC0E29-115D-BD45-BABD-658F600E31A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7BD254CA-C14C-604C-A21D-4C90DC1BA2B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D451F8E8-7F53-624F-B81B-4285B12436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48AF9FC-7E45-F044-8D53-30E6E51503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22F6ABA-0E2B-5049-8FA5-D7341984E43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2430D41F-193E-E64F-9CDB-A06A5D1C0E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326CEE39-7C05-414D-912D-14F9C4AD54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5C5ECFFC-430D-084F-A894-F6B79FA755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CD57740C-97F7-9D4C-8093-A530AB247EC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322E962-47A8-1042-8502-59A2C6319C4C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5E693854-7D8C-AF47-AB4D-F7A1C36C0B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4A5CE608-6000-5A49-954E-0FE65DCCA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D1DA3F3-47C7-E143-9700-FAD13E3722E3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59C0794E-7398-684E-9701-2FA4ACCA92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7CC28DC6-1561-BA44-9E98-C7D1526FC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168CD7F-04BB-7C40-9565-2003D1E3A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DC427C-F0CF-3C40-9443-F9D1A5666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5" name="Picture 4" descr="A picture containing text, screen, monitor, television&#10;&#10;Description automatically generated">
            <a:extLst>
              <a:ext uri="{FF2B5EF4-FFF2-40B4-BE49-F238E27FC236}">
                <a16:creationId xmlns:a16="http://schemas.microsoft.com/office/drawing/2014/main" id="{5176F408-67D7-4C14-99E0-36FBBC0E9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42" y="0"/>
            <a:ext cx="1116991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256AE-A85F-4E63-985B-5A9580355429}"/>
              </a:ext>
            </a:extLst>
          </p:cNvPr>
          <p:cNvSpPr txBox="1"/>
          <p:nvPr/>
        </p:nvSpPr>
        <p:spPr>
          <a:xfrm>
            <a:off x="1058378" y="1234440"/>
            <a:ext cx="3878317" cy="1291590"/>
          </a:xfrm>
          <a:prstGeom prst="rect">
            <a:avLst/>
          </a:prstGeom>
          <a:solidFill>
            <a:srgbClr val="0C3D9E">
              <a:alpha val="62000"/>
            </a:srgbClr>
          </a:solidFill>
          <a:effectLst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941,874 polygons</a:t>
            </a:r>
          </a:p>
          <a:p>
            <a:r>
              <a:rPr lang="en-US" dirty="0"/>
              <a:t>drawn on the view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8ECE19-8612-4C27-9AE6-7A519517A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42" y="0"/>
            <a:ext cx="1116991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59C0-F5CC-4A12-9C16-4F1C4AFF79FA}"/>
              </a:ext>
            </a:extLst>
          </p:cNvPr>
          <p:cNvSpPr txBox="1"/>
          <p:nvPr/>
        </p:nvSpPr>
        <p:spPr>
          <a:xfrm>
            <a:off x="1210778" y="1394460"/>
            <a:ext cx="3878317" cy="1154430"/>
          </a:xfrm>
          <a:prstGeom prst="rect">
            <a:avLst/>
          </a:prstGeom>
          <a:solidFill>
            <a:srgbClr val="0C3D9E">
              <a:alpha val="62000"/>
            </a:srgbClr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2"/>
                </a:solidFill>
                <a:ea typeface="+mn-ea"/>
                <a:cs typeface="+mn-cs"/>
              </a:rPr>
              <a:t>Query for data one tile</a:t>
            </a:r>
          </a:p>
          <a:p>
            <a:pPr algn="ctr" eaLnBrk="0" hangingPunct="0"/>
            <a:r>
              <a:rPr lang="en-US" sz="2400" b="1" dirty="0">
                <a:solidFill>
                  <a:schemeClr val="bg2"/>
                </a:solidFill>
              </a:rPr>
              <a:t>at a time</a:t>
            </a:r>
            <a:endParaRPr lang="en-US" sz="2400" b="1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8A418-F34D-4A8A-BC06-E5D73BEF7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53" y="915663"/>
            <a:ext cx="5723365" cy="4838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9D07F-B166-4385-B235-ED9BB5119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382" y="1724025"/>
            <a:ext cx="87820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88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B1ACD6-313C-5146-AEF9-7DB2468C29D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647C5558-D3C2-7A4A-AFAF-C5266BB1470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27D0C-D9A3-E041-99B7-5B102FDDD16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9" name="Group 8" hidden="1">
                <a:extLst>
                  <a:ext uri="{FF2B5EF4-FFF2-40B4-BE49-F238E27FC236}">
                    <a16:creationId xmlns:a16="http://schemas.microsoft.com/office/drawing/2014/main" id="{8BA7DA1F-8C74-1246-B50B-42CFBF357BA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AA33F08-F39B-174B-840E-1D8E613D827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186EE1F-5666-CB4B-B609-2B2854CE9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74C50B6-820F-044E-B39C-B09A6C47704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22A1ACE-ABB7-4C4B-8169-29C69C6CA03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6DF6F40E-ACF3-584D-9DBA-CC0CD39DF4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3448926C-3305-484D-A987-1FF2FE59433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A241B5D2-41E8-0847-9CA4-2AF0E27B52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506B66FD-216E-EC48-A2E1-1531F4F4DF3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5110C0BF-2D1B-8B44-AAAA-C8A7C686140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51F21DBE-840E-A34B-8DE3-2661EF46C5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BF6510C4-AF21-7241-B5E8-93B64C72F5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52C9BE5E-62D1-6146-892E-B283B0DFA19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94CDDC7-F5D4-7243-B775-36BD07959B8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8C8F61BA-38A4-0944-9019-6FA7164F7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902C9BA-BE2A-234C-9FE2-2EF34DD4F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051C0B2-B5C8-DE45-958D-75518EAB77C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B587CED9-C199-0F45-BE9C-823490A7C5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3B4FAB3-06E3-6349-BAAC-74BB0D52CF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E105FA4-290A-AB48-81F6-D85FA9AF0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48A450-3274-1B4E-B658-1B9442714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2C4864-F8C4-487A-B26B-A5683FC57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1555750"/>
            <a:ext cx="7543800" cy="46196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B4DB79-CD78-4093-B83E-608356DA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returned from feature tile query is highly efficient </a:t>
            </a:r>
          </a:p>
        </p:txBody>
      </p:sp>
    </p:spTree>
    <p:extLst>
      <p:ext uri="{BB962C8B-B14F-4D97-AF65-F5344CB8AC3E}">
        <p14:creationId xmlns:p14="http://schemas.microsoft.com/office/powerpoint/2010/main" val="406096076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EDB116-9442-A34A-B57B-8B562153FF2C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268FA128-22E1-2A49-9B7D-CC6DB421E40F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92932-2CC6-2F4E-9997-32D57B77BD3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9" name="Group 8" hidden="1">
                <a:extLst>
                  <a:ext uri="{FF2B5EF4-FFF2-40B4-BE49-F238E27FC236}">
                    <a16:creationId xmlns:a16="http://schemas.microsoft.com/office/drawing/2014/main" id="{67596848-E692-3546-878A-D26634C5155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CDF4156-59EF-3F4D-BE2C-80CDEE889C0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23B7E7C-C267-3449-865B-754129EAB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15A9FC6-9099-0740-BBE9-033C6B34C9F3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0C92C22-BF02-5E4A-B935-EC4906F11784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CC9B0B9-3D53-784D-AFA6-511BC41AED1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24" name="Freeform 23">
                      <a:extLst>
                        <a:ext uri="{FF2B5EF4-FFF2-40B4-BE49-F238E27FC236}">
                          <a16:creationId xmlns:a16="http://schemas.microsoft.com/office/drawing/2014/main" id="{44B933AE-99FB-064C-AB58-C746FF7B44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93EF0BB5-A89F-794E-8C58-A587D3CD9E4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6B5E0B49-5323-0B4C-BA38-E6773CFEE3C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23001B7F-3115-B24D-B841-0DC6CC1E9CC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21" name="Freeform 20">
                      <a:extLst>
                        <a:ext uri="{FF2B5EF4-FFF2-40B4-BE49-F238E27FC236}">
                          <a16:creationId xmlns:a16="http://schemas.microsoft.com/office/drawing/2014/main" id="{74802019-9940-9D4A-A0A3-98122D78C4B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65DDEB8D-A7CD-CE48-807D-52BA798A7E2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8DBD803F-57B5-FB44-A7B7-F62E52EAA8A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8086772-EF6C-6D49-87AA-029213F2CB2C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35D8B040-B679-E940-9B72-58A9E04935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7E7E790F-38C6-F045-94C6-83D7C97953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D48722D-21D6-8646-A45B-E4CD92F314A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60133EA4-F51B-1345-ADE8-96BC6C72F0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E5218B28-7C90-E04A-BEA9-4BAAED42DE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33C9726-31CF-4346-A8F2-4C31A0B23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30F36F-78CE-3947-8546-524823A4A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E069E1-F5A8-46A3-9411-2CD75548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process and prepare features to be drawn on the graphics card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D523A58-BC75-4BCA-A968-53091FF14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04" y="1387207"/>
            <a:ext cx="4876800" cy="4876800"/>
          </a:xfrm>
          <a:prstGeom prst="rect">
            <a:avLst/>
          </a:prstGeom>
        </p:spPr>
      </p:pic>
      <p:pic>
        <p:nvPicPr>
          <p:cNvPr id="1032" name="Picture 8" descr="polyline-trigo">
            <a:extLst>
              <a:ext uri="{FF2B5EF4-FFF2-40B4-BE49-F238E27FC236}">
                <a16:creationId xmlns:a16="http://schemas.microsoft.com/office/drawing/2014/main" id="{8D2A4C76-0C0A-456D-9A20-935D557A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96" y="138720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3535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944</Words>
  <Application>Microsoft Macintosh PowerPoint</Application>
  <PresentationFormat>Widescreen</PresentationFormat>
  <Paragraphs>188</Paragraphs>
  <Slides>29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Lucida Grande</vt:lpstr>
      <vt:lpstr>Esri_Corporate_Template-Dark</vt:lpstr>
      <vt:lpstr>Best practices for building web apps that visualize large datasets</vt:lpstr>
      <vt:lpstr>PowerPoint Presentation</vt:lpstr>
      <vt:lpstr>Considerations before you start development</vt:lpstr>
      <vt:lpstr>PowerPoint Presentation</vt:lpstr>
      <vt:lpstr>Behind the scenes</vt:lpstr>
      <vt:lpstr>Feature Tiles</vt:lpstr>
      <vt:lpstr>PowerPoint Presentation</vt:lpstr>
      <vt:lpstr>Data structure returned from feature tile query is highly efficient </vt:lpstr>
      <vt:lpstr>Efficiently process and prepare features to be drawn on the graphics card</vt:lpstr>
      <vt:lpstr>PowerPoint Presentation</vt:lpstr>
      <vt:lpstr>Feature layer performance has improved over the last year</vt:lpstr>
      <vt:lpstr>Visualization techniques</vt:lpstr>
      <vt:lpstr>Water distribution pipes</vt:lpstr>
      <vt:lpstr>PowerPoint Presentation</vt:lpstr>
      <vt:lpstr>PowerPoint Presentation</vt:lpstr>
      <vt:lpstr>Visualization techniques</vt:lpstr>
      <vt:lpstr>Data prep and processing</vt:lpstr>
      <vt:lpstr>Data prep and processing</vt:lpstr>
      <vt:lpstr>One 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2020-03-18T20:01:36Z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